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9" r:id="rId2"/>
    <p:sldId id="318" r:id="rId3"/>
    <p:sldId id="346" r:id="rId4"/>
    <p:sldId id="347" r:id="rId5"/>
    <p:sldId id="348" r:id="rId6"/>
    <p:sldId id="321" r:id="rId7"/>
    <p:sldId id="328" r:id="rId8"/>
    <p:sldId id="331" r:id="rId9"/>
    <p:sldId id="332" r:id="rId10"/>
    <p:sldId id="333" r:id="rId11"/>
    <p:sldId id="336" r:id="rId12"/>
    <p:sldId id="334" r:id="rId13"/>
    <p:sldId id="335" r:id="rId14"/>
    <p:sldId id="329" r:id="rId15"/>
    <p:sldId id="269" r:id="rId16"/>
    <p:sldId id="270" r:id="rId17"/>
    <p:sldId id="271" r:id="rId18"/>
    <p:sldId id="272" r:id="rId19"/>
    <p:sldId id="273" r:id="rId20"/>
    <p:sldId id="330" r:id="rId21"/>
    <p:sldId id="357" r:id="rId22"/>
    <p:sldId id="322" r:id="rId23"/>
    <p:sldId id="356" r:id="rId24"/>
    <p:sldId id="325" r:id="rId25"/>
    <p:sldId id="343" r:id="rId26"/>
    <p:sldId id="358" r:id="rId27"/>
    <p:sldId id="359" r:id="rId28"/>
    <p:sldId id="360" r:id="rId29"/>
    <p:sldId id="344" r:id="rId30"/>
    <p:sldId id="349" r:id="rId31"/>
    <p:sldId id="350" r:id="rId32"/>
    <p:sldId id="351" r:id="rId33"/>
    <p:sldId id="352" r:id="rId34"/>
    <p:sldId id="354" r:id="rId35"/>
    <p:sldId id="355" r:id="rId36"/>
    <p:sldId id="345" r:id="rId37"/>
    <p:sldId id="327" r:id="rId38"/>
    <p:sldId id="339" r:id="rId39"/>
    <p:sldId id="326" r:id="rId40"/>
    <p:sldId id="324" r:id="rId4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81"/>
    <a:srgbClr val="DB4437"/>
    <a:srgbClr val="4285F4"/>
    <a:srgbClr val="4231F4"/>
    <a:srgbClr val="6690FF"/>
    <a:srgbClr val="F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6" autoAdjust="0"/>
    <p:restoredTop sz="84398" autoAdjust="0"/>
  </p:normalViewPr>
  <p:slideViewPr>
    <p:cSldViewPr snapToGrid="0" snapToObjects="1">
      <p:cViewPr varScale="1">
        <p:scale>
          <a:sx n="47" d="100"/>
          <a:sy n="47" d="100"/>
        </p:scale>
        <p:origin x="1546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17F6-5E44-B34B-9F31-3514A403A339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41D9-1AA4-C848-BE08-2678C69076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2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A8AF-AB40-054D-B39D-3F00D3A9393B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8AE5-40CD-D246-B914-1E51F93A2E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36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8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9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2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97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48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4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728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269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75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517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5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760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07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491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562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351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30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69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1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728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50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70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1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0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Roboto Light"/>
                <a:cs typeface="Roboto Ligh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85950"/>
            <a:ext cx="6400800" cy="4714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83964" y="6356350"/>
            <a:ext cx="893772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079EE833-EE82-D544-BB9C-EFA558539038}" type="datetime1">
              <a:rPr lang="de-DE" smtClean="0"/>
              <a:t>17.01.2019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tangle 10"/>
          <p:cNvSpPr/>
          <p:nvPr userDrawn="1"/>
        </p:nvSpPr>
        <p:spPr>
          <a:xfrm>
            <a:off x="0" y="5659427"/>
            <a:ext cx="9144000" cy="36000"/>
          </a:xfrm>
          <a:prstGeom prst="rect">
            <a:avLst/>
          </a:prstGeom>
          <a:solidFill>
            <a:srgbClr val="0D2D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8" y="6005689"/>
            <a:ext cx="2019069" cy="701322"/>
          </a:xfrm>
          <a:prstGeom prst="rect">
            <a:avLst/>
          </a:prstGeom>
        </p:spPr>
      </p:pic>
      <p:sp>
        <p:nvSpPr>
          <p:cNvPr id="12" name="Untertitel 2"/>
          <p:cNvSpPr txBox="1">
            <a:spLocks/>
          </p:cNvSpPr>
          <p:nvPr userDrawn="1"/>
        </p:nvSpPr>
        <p:spPr>
          <a:xfrm>
            <a:off x="6654018" y="5060921"/>
            <a:ext cx="2447778" cy="47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dirty="0"/>
              <a:t>[Name]</a:t>
            </a:r>
          </a:p>
        </p:txBody>
      </p:sp>
    </p:spTree>
    <p:extLst>
      <p:ext uri="{BB962C8B-B14F-4D97-AF65-F5344CB8AC3E}">
        <p14:creationId xmlns:p14="http://schemas.microsoft.com/office/powerpoint/2010/main" val="100082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Wingdings" charset="2"/>
              <a:buChar char="§"/>
              <a:defRPr sz="2200"/>
            </a:lvl2pPr>
            <a:lvl3pPr marL="1143000" indent="-228600">
              <a:buFont typeface="Wingdings" charset="2"/>
              <a:buChar char="§"/>
              <a:defRPr sz="2000"/>
            </a:lvl3pPr>
            <a:lvl4pPr marL="1600200" indent="-228600">
              <a:buFont typeface="Wingdings" charset="2"/>
              <a:buChar char="§"/>
              <a:defRPr sz="1800"/>
            </a:lvl4pPr>
            <a:lvl5pPr marL="2057400" indent="-228600">
              <a:buFont typeface="Wingdings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A0CA-6CBF-7546-A7B2-E422C938A4CA}" type="datetime1">
              <a:rPr lang="de-DE" smtClean="0"/>
              <a:t>17.01.2019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367AAD7-963B-4671-8E8A-B9C0900F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51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6036-E294-B948-8FD3-02781514CF4A}" type="datetime1">
              <a:rPr lang="de-DE" smtClean="0"/>
              <a:t>17.01.2019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7" descr="oth-regensburg-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" y="6322796"/>
            <a:ext cx="730469" cy="43192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9C6FB9E-1284-4A7D-8EAA-FD0056D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18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023B-B7D1-1A45-AADC-58F6C8389F84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BACE962-A189-41D9-B6C9-3DA1F83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0822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1F54-95EB-0740-B47C-B50C4EF64026}" type="datetime1">
              <a:rPr lang="de-DE" smtClean="0"/>
              <a:t>17.01.2019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086574F-3979-4A5D-8A53-B785C7CE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22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0536" y="6356350"/>
            <a:ext cx="1005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C8C1DAB3-C946-9A43-B18E-2D640705B548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4000" y="6356350"/>
            <a:ext cx="3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19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/>
                <a:cs typeface="Roboto Light"/>
              </a:rPr>
              <a:t>Abschlusspräsentation HCI</a:t>
            </a:r>
            <a:br>
              <a:rPr lang="de-DE" dirty="0">
                <a:latin typeface="Roboto Light"/>
                <a:cs typeface="Roboto Light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Roboto Light"/>
                <a:cs typeface="Roboto Light"/>
              </a:rPr>
              <a:t>QIS-System OTH Regensburg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sz="2000" dirty="0">
                <a:latin typeface="Roboto Light"/>
                <a:cs typeface="Roboto Light"/>
              </a:rPr>
              <a:t>Linda </a:t>
            </a:r>
            <a:r>
              <a:rPr lang="de-DE" sz="2000" dirty="0" err="1">
                <a:latin typeface="Roboto Light"/>
                <a:cs typeface="Roboto Light"/>
              </a:rPr>
              <a:t>Kuznetso</a:t>
            </a:r>
            <a:r>
              <a:rPr lang="de-DE" sz="2000" dirty="0" err="1"/>
              <a:t>va</a:t>
            </a:r>
            <a:r>
              <a:rPr lang="de-DE" sz="2000" dirty="0"/>
              <a:t>, Carola Vaitl, Simon Hofmeister, Tuan Do, Konstantin Kondrashov</a:t>
            </a:r>
            <a:endParaRPr lang="de-DE" sz="2000" dirty="0">
              <a:latin typeface="Roboto Light"/>
              <a:cs typeface="Roboto Light"/>
            </a:endParaRPr>
          </a:p>
          <a:p>
            <a:r>
              <a:rPr lang="de-DE" sz="2000" dirty="0">
                <a:latin typeface="Roboto Light"/>
                <a:cs typeface="Roboto Light"/>
              </a:rPr>
              <a:t>18.01.2019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A25F04A-700E-434D-8265-D984037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5671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Analysemethode: Interview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14" y="2531480"/>
            <a:ext cx="3607224" cy="1607384"/>
          </a:xfrm>
        </p:spPr>
        <p:txBody>
          <a:bodyPr/>
          <a:lstStyle/>
          <a:p>
            <a:r>
              <a:rPr lang="de-DE" dirty="0"/>
              <a:t>Studenten</a:t>
            </a:r>
          </a:p>
          <a:p>
            <a:r>
              <a:rPr lang="de-DE" dirty="0"/>
              <a:t>Professoren</a:t>
            </a:r>
          </a:p>
          <a:p>
            <a:r>
              <a:rPr lang="de-DE" dirty="0"/>
              <a:t>Sekretärinnen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7" name="Picture 2" descr="Bildergebnis fÃ¼r meme usability test">
            <a:extLst>
              <a:ext uri="{FF2B5EF4-FFF2-40B4-BE49-F238E27FC236}">
                <a16:creationId xmlns:a16="http://schemas.microsoft.com/office/drawing/2014/main" id="{42F5D3DE-9002-466D-B355-33E44D2C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r="2250" b="3417"/>
          <a:stretch/>
        </p:blipFill>
        <p:spPr bwMode="auto">
          <a:xfrm>
            <a:off x="4572000" y="2017609"/>
            <a:ext cx="3188149" cy="31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0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95C67-3724-4FD2-B78A-BE1A39A4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A669A-4E59-4C91-9507-9A4EAE0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4CDF07-E417-4F26-8F74-0A03724A4E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8504" y="1425904"/>
            <a:ext cx="8229600" cy="593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sz="2000" dirty="0"/>
              <a:t>Welche Funktionen führen sie auf der Seite durch?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manuell, da Import nicht vertrauenswürdig.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Probleme/Schwierigkeiten haben Sie bei der Bedienung von der Seite?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Keine Editierfunktion für gespeicherte Noten.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Notenangabe 130 für 1,3 irritierend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Funktionalität fehlt Ihnen auf der Seite? Welche Funktionen hätten Sie zusätzlich gerne?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Noten-Validierungsfunktion, ob Format ggf. passt.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Gruppierung von Prüfungen zum Eintragen, sonst muss man immer springen. z.B. nach Wiederholer, Studiengang.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 von Studenten von anderen Kursen einsehen.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Nachträgliches Hinzufügen von unangemeldeten Prüfungsteilnehmern.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Bachelorarbeits-Note eintragen.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Grafik über Notendurchschnit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t.</a:t>
            </a:r>
            <a:endParaRPr lang="de-D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BE1AED3-F9E7-43C1-B685-6C37B4F69796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63141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42329"/>
          </a:xfrm>
        </p:spPr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700" dirty="0">
                <a:solidFill>
                  <a:schemeClr val="bg1">
                    <a:lumMod val="50000"/>
                  </a:schemeClr>
                </a:solidFill>
              </a:rPr>
              <a:t>Spezifizieren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27" y="2171676"/>
            <a:ext cx="7161244" cy="3729963"/>
          </a:xfrm>
        </p:spPr>
        <p:txBody>
          <a:bodyPr/>
          <a:lstStyle/>
          <a:p>
            <a:r>
              <a:rPr lang="de-DE" dirty="0"/>
              <a:t>User-Task-Matrix</a:t>
            </a:r>
          </a:p>
          <a:p>
            <a:r>
              <a:rPr lang="de-DE" dirty="0"/>
              <a:t>Personas</a:t>
            </a:r>
          </a:p>
          <a:p>
            <a:r>
              <a:rPr lang="de-DE" dirty="0"/>
              <a:t>Szenarien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Bsp.: </a:t>
            </a: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Persona Prof. </a:t>
            </a:r>
            <a:r>
              <a:rPr lang="de-DE" sz="3100" dirty="0" err="1">
                <a:solidFill>
                  <a:schemeClr val="bg1">
                    <a:lumMod val="50000"/>
                  </a:schemeClr>
                </a:solidFill>
              </a:rPr>
              <a:t>Marquina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811921-FB9C-43B3-83C7-460DF868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1" r="12551" b="32328"/>
          <a:stretch/>
        </p:blipFill>
        <p:spPr>
          <a:xfrm>
            <a:off x="835561" y="2024370"/>
            <a:ext cx="7472878" cy="379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8515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endParaRPr lang="de-DE" sz="2400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96F6BAA-80EB-499B-9257-44FCE1C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6185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4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der ersten Phase </a:t>
            </a:r>
            <a:br>
              <a:rPr sz="1674">
                <a:solidFill>
                  <a:srgbClr val="808080"/>
                </a:solidFill>
              </a:rPr>
            </a:br>
            <a:endParaRPr sz="1674">
              <a:solidFill>
                <a:srgbClr val="808080"/>
              </a:solidFill>
            </a:endParaRPr>
          </a:p>
        </p:txBody>
      </p:sp>
      <p:sp>
        <p:nvSpPr>
          <p:cNvPr id="141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42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094" y="1221586"/>
            <a:ext cx="6791812" cy="4918409"/>
          </a:xfrm>
          <a:prstGeom prst="rect">
            <a:avLst/>
          </a:prstGeom>
          <a:ln w="12700">
            <a:miter lim="400000"/>
          </a:ln>
          <a:effectLst>
            <a:outerShdw blurRad="622300" dist="20000" dir="5400000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63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=&gt; Spezifikation der Anforderungen</a:t>
            </a:r>
          </a:p>
        </p:txBody>
      </p:sp>
      <p:sp>
        <p:nvSpPr>
          <p:cNvPr id="145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46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46" y="1205135"/>
            <a:ext cx="3413247" cy="247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3">
            <a:extLst/>
          </a:blip>
          <a:srcRect t="60" r="1737" b="60"/>
          <a:stretch>
            <a:fillRect/>
          </a:stretch>
        </p:blipFill>
        <p:spPr>
          <a:xfrm>
            <a:off x="2696998" y="1832521"/>
            <a:ext cx="5949768" cy="451905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48" name="Pfeil"/>
          <p:cNvSpPr/>
          <p:nvPr/>
        </p:nvSpPr>
        <p:spPr>
          <a:xfrm rot="1279768">
            <a:off x="1159022" y="2800904"/>
            <a:ext cx="1914229" cy="854652"/>
          </a:xfrm>
          <a:prstGeom prst="rightArrow">
            <a:avLst>
              <a:gd name="adj1" fmla="val 32000"/>
              <a:gd name="adj2" fmla="val 95103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49" name="bucket.jpeg" descr="bucke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587" y="3730895"/>
            <a:ext cx="2192283" cy="20240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88785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</a:t>
            </a:r>
          </a:p>
        </p:txBody>
      </p:sp>
      <p:sp>
        <p:nvSpPr>
          <p:cNvPr id="153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54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2">
            <a:extLst/>
          </a:blip>
          <a:srcRect l="36545" t="2520" r="28466" b="31855"/>
          <a:stretch>
            <a:fillRect/>
          </a:stretch>
        </p:blipFill>
        <p:spPr>
          <a:xfrm>
            <a:off x="236833" y="1307832"/>
            <a:ext cx="3389250" cy="475020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5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56" name="Oval"/>
          <p:cNvSpPr/>
          <p:nvPr/>
        </p:nvSpPr>
        <p:spPr>
          <a:xfrm>
            <a:off x="1055885" y="1128970"/>
            <a:ext cx="1369915" cy="5107921"/>
          </a:xfrm>
          <a:prstGeom prst="ellipse">
            <a:avLst/>
          </a:prstGeom>
          <a:ln w="38100">
            <a:solidFill>
              <a:srgbClr val="5A81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4306341" y="3973969"/>
            <a:ext cx="4113363" cy="12857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0317" indent="-250317" defTabSz="333756">
              <a:spcBef>
                <a:spcPts val="400"/>
              </a:spcBef>
              <a:defRPr sz="1752"/>
            </a:pPr>
            <a:r>
              <a:t>MUST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SHOULD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COULD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(WON’T) - KANN WEG :)</a:t>
            </a:r>
          </a:p>
        </p:txBody>
      </p:sp>
      <p:sp>
        <p:nvSpPr>
          <p:cNvPr id="158" name="Titel 1"/>
          <p:cNvSpPr txBox="1"/>
          <p:nvPr/>
        </p:nvSpPr>
        <p:spPr>
          <a:xfrm>
            <a:off x="4430515" y="3131641"/>
            <a:ext cx="3865016" cy="59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>
              <a:defRPr sz="2800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MoSCoW - Skala</a:t>
            </a:r>
          </a:p>
        </p:txBody>
      </p:sp>
      <p:pic>
        <p:nvPicPr>
          <p:cNvPr id="1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712" y="1307832"/>
            <a:ext cx="4226621" cy="152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ild: https://www.produktbezogen.de/first-things-first-priorisierung-von-ideen-anforderungen/"/>
          <p:cNvSpPr txBox="1"/>
          <p:nvPr/>
        </p:nvSpPr>
        <p:spPr>
          <a:xfrm>
            <a:off x="4383160" y="2843529"/>
            <a:ext cx="411336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228600">
              <a:defRPr sz="800"/>
            </a:lvl1pPr>
          </a:lstStyle>
          <a:p>
            <a:r>
              <a:t>Bild: https://www.produktbezogen.de/first-things-first-priorisierung-von-ideen-anforderungen/</a:t>
            </a:r>
          </a:p>
        </p:txBody>
      </p:sp>
      <p:sp>
        <p:nvSpPr>
          <p:cNvPr id="161" name="Inhaltsplatzhalter 2"/>
          <p:cNvSpPr txBox="1"/>
          <p:nvPr/>
        </p:nvSpPr>
        <p:spPr>
          <a:xfrm>
            <a:off x="4496841" y="5486191"/>
            <a:ext cx="3389314" cy="70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 Aufwand + Nutzen</a:t>
            </a:r>
          </a:p>
        </p:txBody>
      </p:sp>
    </p:spTree>
    <p:extLst>
      <p:ext uri="{BB962C8B-B14F-4D97-AF65-F5344CB8AC3E}">
        <p14:creationId xmlns:p14="http://schemas.microsoft.com/office/powerpoint/2010/main" val="323827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haltsplatzhalter 5"/>
          <p:cNvSpPr txBox="1"/>
          <p:nvPr/>
        </p:nvSpPr>
        <p:spPr>
          <a:xfrm>
            <a:off x="412948" y="2960715"/>
            <a:ext cx="8714880" cy="231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sich für AW-Kurse bewerben können (Aufwand: hoch, Nutzen: mittel).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seinen Rückmelde-Status einsehen können (Aufwand: niedrig, Nutzen: hoch).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518"/>
          </a:p>
        </p:txBody>
      </p:sp>
      <p:sp>
        <p:nvSpPr>
          <p:cNvPr id="164" name="Inhaltsplatzhalter 5"/>
          <p:cNvSpPr txBox="1"/>
          <p:nvPr/>
        </p:nvSpPr>
        <p:spPr>
          <a:xfrm>
            <a:off x="389582" y="1566776"/>
            <a:ext cx="8562083" cy="14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544068" lvl="1" indent="-233172" defTabSz="310895">
              <a:spcBef>
                <a:spcPts val="300"/>
              </a:spcBef>
              <a:buSzPct val="100000"/>
              <a:buFont typeface="Arial"/>
              <a:buChar char="•"/>
              <a:defRPr sz="1224">
                <a:solidFill>
                  <a:srgbClr val="D99694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0277" lvl="1" indent="-299381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(Professor) muss die eingetragenen/gespeicherten Noten ändern können. (Aufwand: mittel, Nutzen: hoch)</a:t>
            </a:r>
          </a:p>
          <a:p>
            <a:pPr marL="621791" lvl="1" indent="-310895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Das System muss die Eingaben validieren (Aufwand: niedrig, Nutzen: hoch).</a:t>
            </a:r>
            <a:endParaRPr sz="1496"/>
          </a:p>
        </p:txBody>
      </p:sp>
      <p:sp>
        <p:nvSpPr>
          <p:cNvPr id="165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Beispiele</a:t>
            </a:r>
          </a:p>
        </p:txBody>
      </p:sp>
      <p:sp>
        <p:nvSpPr>
          <p:cNvPr id="166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7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68" name="Titel 1"/>
          <p:cNvSpPr txBox="1"/>
          <p:nvPr/>
        </p:nvSpPr>
        <p:spPr>
          <a:xfrm>
            <a:off x="1066352" y="1302841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Muss:</a:t>
            </a:r>
          </a:p>
        </p:txBody>
      </p:sp>
      <p:sp>
        <p:nvSpPr>
          <p:cNvPr id="169" name="Titel 1"/>
          <p:cNvSpPr txBox="1"/>
          <p:nvPr/>
        </p:nvSpPr>
        <p:spPr>
          <a:xfrm>
            <a:off x="1066352" y="2776634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Soll:</a:t>
            </a:r>
          </a:p>
        </p:txBody>
      </p:sp>
      <p:sp>
        <p:nvSpPr>
          <p:cNvPr id="170" name="Titel 1"/>
          <p:cNvSpPr txBox="1"/>
          <p:nvPr/>
        </p:nvSpPr>
        <p:spPr>
          <a:xfrm>
            <a:off x="901252" y="4479027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Kann:</a:t>
            </a:r>
          </a:p>
        </p:txBody>
      </p:sp>
      <p:sp>
        <p:nvSpPr>
          <p:cNvPr id="171" name="Inhaltsplatzhalter 5"/>
          <p:cNvSpPr txBox="1"/>
          <p:nvPr/>
        </p:nvSpPr>
        <p:spPr>
          <a:xfrm>
            <a:off x="412948" y="4694927"/>
            <a:ext cx="8714880" cy="278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Hilfsmittel in den angemeldeten Prüfungen ansehen (Aufwand: niedrig, Nutzen: hoch).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 Druckerguthaben ansehen und aufladen (Aufwand: mittel,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seinen Stundenplan ansehen und konfigurieren (Aufwand: hoch,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74"/>
          </a:p>
        </p:txBody>
      </p:sp>
    </p:spTree>
    <p:extLst>
      <p:ext uri="{BB962C8B-B14F-4D97-AF65-F5344CB8AC3E}">
        <p14:creationId xmlns:p14="http://schemas.microsoft.com/office/powerpoint/2010/main" val="135983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el 1"/>
          <p:cNvSpPr txBox="1">
            <a:spLocks noGrp="1"/>
          </p:cNvSpPr>
          <p:nvPr>
            <p:ph type="title"/>
          </p:nvPr>
        </p:nvSpPr>
        <p:spPr>
          <a:xfrm>
            <a:off x="358576" y="274638"/>
            <a:ext cx="8426848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Akzeptanzkriterien</a:t>
            </a:r>
          </a:p>
        </p:txBody>
      </p:sp>
      <p:sp>
        <p:nvSpPr>
          <p:cNvPr id="174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pic>
        <p:nvPicPr>
          <p:cNvPr id="176" name="Bildschirmfoto 2019-01-15 um 21.09.56.png" descr="Bildschirmfoto 2019-01-15 um 21.0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48" y="1228469"/>
            <a:ext cx="4886010" cy="4908630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pic>
        <p:nvPicPr>
          <p:cNvPr id="17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287" y="1597749"/>
            <a:ext cx="1157872" cy="103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el 1"/>
          <p:cNvSpPr txBox="1"/>
          <p:nvPr/>
        </p:nvSpPr>
        <p:spPr>
          <a:xfrm>
            <a:off x="5101035" y="2700084"/>
            <a:ext cx="3788270" cy="77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Akzeptanzkriterien zu</a:t>
            </a:r>
          </a:p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Jedem Feature</a:t>
            </a:r>
          </a:p>
        </p:txBody>
      </p:sp>
    </p:spTree>
    <p:extLst>
      <p:ext uri="{BB962C8B-B14F-4D97-AF65-F5344CB8AC3E}">
        <p14:creationId xmlns:p14="http://schemas.microsoft.com/office/powerpoint/2010/main" val="297885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1834073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4" name="Textfeld 3"/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solidFill>
                  <a:srgbClr val="0D2D81"/>
                </a:solidFill>
                <a:latin typeface="Roboto" charset="0"/>
                <a:ea typeface="Roboto" charset="0"/>
                <a:cs typeface="Roboto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E86DC71-D9D0-419E-BE66-B26B308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3872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20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564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</a:t>
            </a:r>
            <a:r>
              <a:rPr lang="de-DE" sz="24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6CF53B-5FDB-4116-ADED-69B02995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6568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107"/>
            <a:ext cx="8229600" cy="1143000"/>
          </a:xfrm>
        </p:spPr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1621"/>
            <a:ext cx="3287027" cy="3125804"/>
          </a:xfrm>
        </p:spPr>
        <p:txBody>
          <a:bodyPr>
            <a:normAutofit/>
          </a:bodyPr>
          <a:lstStyle/>
          <a:p>
            <a:r>
              <a:rPr lang="de-DE" dirty="0"/>
              <a:t>Card-</a:t>
            </a:r>
            <a:r>
              <a:rPr lang="de-DE" dirty="0" err="1"/>
              <a:t>Sorting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42A293-6CE9-493A-BD07-D13B9AD1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4" y="1649852"/>
            <a:ext cx="7008632" cy="1498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651C27-71B6-47F8-925E-2D7C9B2E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3412191"/>
            <a:ext cx="6844419" cy="17001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714744-662E-4BF1-9DEE-9C8CBD586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410" y="1163781"/>
            <a:ext cx="6616503" cy="49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2" y="898094"/>
            <a:ext cx="8395855" cy="3125804"/>
          </a:xfrm>
        </p:spPr>
        <p:txBody>
          <a:bodyPr>
            <a:normAutofit/>
          </a:bodyPr>
          <a:lstStyle/>
          <a:p>
            <a:r>
              <a:rPr lang="de-DE" dirty="0" err="1"/>
              <a:t>Sketching</a:t>
            </a:r>
            <a:r>
              <a:rPr lang="de-DE" dirty="0"/>
              <a:t>: für jeden Menüeintrag eine Konzept-Skizze </a:t>
            </a:r>
          </a:p>
          <a:p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42FCF1-4C2D-48FE-9A4E-DA5C242D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5" y="1436317"/>
            <a:ext cx="4030704" cy="462754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30443B-EACC-4EED-BA4A-615CB55D6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66" y="1666217"/>
            <a:ext cx="6854688" cy="41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10"/>
            <a:ext cx="3287027" cy="3125804"/>
          </a:xfrm>
        </p:spPr>
        <p:txBody>
          <a:bodyPr>
            <a:normAutofit/>
          </a:bodyPr>
          <a:lstStyle/>
          <a:p>
            <a:r>
              <a:rPr lang="de-DE" sz="1600" dirty="0" err="1"/>
              <a:t>Axure</a:t>
            </a:r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80B380-814C-4C1B-8B55-2EAA4D9D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8" y="1417638"/>
            <a:ext cx="798021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2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8240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486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64897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700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83E761-7553-4FD4-8A9A-616BCEB7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1918759"/>
            <a:ext cx="8593282" cy="10808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0" y="3429000"/>
            <a:ext cx="519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4D9DB8-F263-40D7-8257-2D6F7004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60048"/>
            <a:ext cx="8686800" cy="5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96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1" y="3429000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D2E43C1-0616-4E41-9287-3BA78004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55" y="1269522"/>
            <a:ext cx="6702136" cy="173008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7A8B32-425E-4072-9540-E23CF058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82" y="3283527"/>
            <a:ext cx="7232764" cy="28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" y="1550484"/>
            <a:ext cx="1101436" cy="338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02727" y="1600201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A79AAA-2934-46C1-8442-892E2262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27" y="1987652"/>
            <a:ext cx="4537364" cy="255022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56935-A574-4D9A-A747-4B616D085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" y="1938755"/>
            <a:ext cx="4398740" cy="25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0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29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3490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514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99EB83-D5EF-43F0-8E2A-E01CEAFD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40" y="1785491"/>
            <a:ext cx="3726603" cy="323329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A61E31C-45A6-4997-B627-7D2259EC2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65" y="1785491"/>
            <a:ext cx="4676775" cy="32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4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Home: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EAFAFA-760C-4B8A-A9FB-80DB4DEB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508"/>
            <a:ext cx="9144000" cy="31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03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CSV-Import: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5F2768-955B-4D45-9736-E040BEAD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106"/>
            <a:ext cx="5380074" cy="37011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DF8A03-CAEA-4931-BD73-DA7CF3DF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93107"/>
            <a:ext cx="9144000" cy="40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Noten ändern: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AA5D1C-706E-425C-8396-A932907B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8" y="1991693"/>
            <a:ext cx="6443330" cy="413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911F42-03E6-44CD-AC0F-1FC7C161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84" y="1991693"/>
            <a:ext cx="6184196" cy="42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- Notenansicht: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FF3C4B-7967-48EE-AC7D-15AD74C8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5" y="1902537"/>
            <a:ext cx="5787656" cy="40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7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Nachbesserungen nötig: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Editierbarkeit von Feldern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Feature gut, aber noch nicht intuitiv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Farbige Hervorhebung in allen Schritten gewünscht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Inputvalidierung bei Matrikelnummer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Eindeutigkeit von Prüfungen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Löschen der Editierbarkeit von Prüfungen nach Absenden der Abschlussmeldung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661216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Begeisterung</a:t>
            </a:r>
          </a:p>
          <a:p>
            <a:pPr lvl="3"/>
            <a:r>
              <a:rPr lang="de-DE" sz="1200" dirty="0">
                <a:solidFill>
                  <a:srgbClr val="FF0000"/>
                </a:solidFill>
              </a:rPr>
              <a:t>Video-Sequenz </a:t>
            </a:r>
            <a:r>
              <a:rPr lang="de-DE" sz="1200" dirty="0" err="1">
                <a:solidFill>
                  <a:srgbClr val="FF0000"/>
                </a:solidFill>
              </a:rPr>
              <a:t>Bulenda</a:t>
            </a:r>
            <a:r>
              <a:rPr lang="de-DE" sz="1200" dirty="0">
                <a:solidFill>
                  <a:srgbClr val="FF0000"/>
                </a:solidFill>
              </a:rPr>
              <a:t>: Wann kann ich das System haben?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120492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4218192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439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703A515-E9E9-410F-BE0C-7DDD45B3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2" r="3345"/>
          <a:stretch/>
        </p:blipFill>
        <p:spPr>
          <a:xfrm>
            <a:off x="120417" y="1984456"/>
            <a:ext cx="4603377" cy="393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54C667-A27E-41D2-B46D-9A1C616A1A25}"/>
              </a:ext>
            </a:extLst>
          </p:cNvPr>
          <p:cNvSpPr txBox="1"/>
          <p:nvPr/>
        </p:nvSpPr>
        <p:spPr>
          <a:xfrm>
            <a:off x="120417" y="1535476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77BF28-F486-4765-9A11-BA31E68FB2CF}"/>
              </a:ext>
            </a:extLst>
          </p:cNvPr>
          <p:cNvSpPr/>
          <p:nvPr/>
        </p:nvSpPr>
        <p:spPr>
          <a:xfrm>
            <a:off x="309282" y="3952822"/>
            <a:ext cx="3720353" cy="443753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FA3143-E29B-4FC9-87A0-609F6DEA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13" y="1984456"/>
            <a:ext cx="4156170" cy="412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4EF968-7AA4-4191-9C98-A5E8C588B9E4}"/>
              </a:ext>
            </a:extLst>
          </p:cNvPr>
          <p:cNvSpPr txBox="1"/>
          <p:nvPr/>
        </p:nvSpPr>
        <p:spPr>
          <a:xfrm>
            <a:off x="4867413" y="151303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3847366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140F01-4682-4AE9-821E-7BB602BE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5" r="3755"/>
          <a:stretch/>
        </p:blipFill>
        <p:spPr>
          <a:xfrm>
            <a:off x="161365" y="1972236"/>
            <a:ext cx="4459941" cy="389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3181CC-34DB-4EE9-94B3-8F276D56EBA5}"/>
              </a:ext>
            </a:extLst>
          </p:cNvPr>
          <p:cNvSpPr/>
          <p:nvPr/>
        </p:nvSpPr>
        <p:spPr>
          <a:xfrm>
            <a:off x="927846" y="4329953"/>
            <a:ext cx="282388" cy="8292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623F1-5FAC-4A9A-A935-96E0EF53A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99" t="7431" r="3112" b="19680"/>
          <a:stretch/>
        </p:blipFill>
        <p:spPr>
          <a:xfrm>
            <a:off x="4846320" y="2012473"/>
            <a:ext cx="4126548" cy="385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2E93F95-83AA-45EA-89FB-62F9E7FB7FEA}"/>
              </a:ext>
            </a:extLst>
          </p:cNvPr>
          <p:cNvSpPr txBox="1"/>
          <p:nvPr/>
        </p:nvSpPr>
        <p:spPr>
          <a:xfrm>
            <a:off x="4846320" y="15842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568717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39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7578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5ECF429-C0CF-44AF-A217-5999E723121F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B5B9603-9C35-4E49-B727-B345156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738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813427-B16F-49F9-8132-61E4CF3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73" y="1513331"/>
            <a:ext cx="3105583" cy="4557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0DA195-7435-4B5F-8DD1-6ACAE3DE5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0816"/>
            <a:ext cx="9144000" cy="18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Endprodukt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Erfahrungen..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946AA78-59D1-428B-BB5D-0E99F3EE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0500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585653-268B-47D2-BFAE-2C734AC1D40E}"/>
              </a:ext>
            </a:extLst>
          </p:cNvPr>
          <p:cNvSpPr txBox="1"/>
          <p:nvPr/>
        </p:nvSpPr>
        <p:spPr>
          <a:xfrm>
            <a:off x="512135" y="1764863"/>
            <a:ext cx="85698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Auf den ersten Blick:</a:t>
            </a:r>
          </a:p>
          <a:p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System weder übersichtlich noch intuitiv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Was ist eigentlich anklickbar?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Nötige Eingaben teils verwirrend / funktionieren nicht korrekt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Hilfefunktion verwirrt mehr als sie Hilfe bringt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Ein Mann wird von einem Fußball im Gesicht getroffen">
            <a:extLst>
              <a:ext uri="{FF2B5EF4-FFF2-40B4-BE49-F238E27FC236}">
                <a16:creationId xmlns:a16="http://schemas.microsoft.com/office/drawing/2014/main" id="{21F18D04-8ADD-484F-A98F-52C758C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09" y="3362822"/>
            <a:ext cx="4806581" cy="270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AE7FD0-1D62-496D-9B5B-5E79A4DC1275}"/>
              </a:ext>
            </a:extLst>
          </p:cNvPr>
          <p:cNvSpPr txBox="1"/>
          <p:nvPr/>
        </p:nvSpPr>
        <p:spPr>
          <a:xfrm>
            <a:off x="4149909" y="6065539"/>
            <a:ext cx="48065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Roboto Light" charset="0"/>
                <a:ea typeface="Roboto Light" charset="0"/>
                <a:cs typeface="Roboto Light" charset="0"/>
              </a:rPr>
              <a:t>Quelle: https://www.maennersache.de/mann-von-fussball-gesicht-getroffen-zeitlupe-slow-motion-guys-video-699.html</a:t>
            </a:r>
          </a:p>
        </p:txBody>
      </p:sp>
    </p:spTree>
    <p:extLst>
      <p:ext uri="{BB962C8B-B14F-4D97-AF65-F5344CB8AC3E}">
        <p14:creationId xmlns:p14="http://schemas.microsoft.com/office/powerpoint/2010/main" val="41166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315334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9E38990-E705-48F6-87EB-FFFC31B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824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93319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61E9358-A911-4837-AC92-7B0C36CB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42224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15" y="1442316"/>
            <a:ext cx="6484135" cy="486310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8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248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sz="3000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Aufgaben &amp; Ziele der Nutzer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48AE867-E7A7-485F-8BD2-2D09FE88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2713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" b="21839"/>
          <a:stretch/>
        </p:blipFill>
        <p:spPr>
          <a:xfrm>
            <a:off x="574507" y="1485106"/>
            <a:ext cx="7997171" cy="4594293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9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3421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</a:p>
          <a:p>
            <a:pPr>
              <a:lnSpc>
                <a:spcPct val="12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Benutzer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0BFBA78-D5B3-443E-8A55-C74FBBA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8478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Roboto Light" charset="0"/>
            <a:ea typeface="Roboto Light" charset="0"/>
            <a:cs typeface="Roboto Light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Roboto Light" charset="0"/>
            <a:ea typeface="Roboto Light" charset="0"/>
            <a:cs typeface="Roboto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Microsoft Office PowerPoint</Application>
  <PresentationFormat>Bildschirmpräsentation (4:3)</PresentationFormat>
  <Paragraphs>291</Paragraphs>
  <Slides>40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Calibri</vt:lpstr>
      <vt:lpstr>Roboto</vt:lpstr>
      <vt:lpstr>Roboto Light</vt:lpstr>
      <vt:lpstr>Segoe UI Light</vt:lpstr>
      <vt:lpstr>Wingdings</vt:lpstr>
      <vt:lpstr>Office-Design</vt:lpstr>
      <vt:lpstr>Abschlusspräsentation HCI QIS-System OTH Regensburg</vt:lpstr>
      <vt:lpstr>Inhalt</vt:lpstr>
      <vt:lpstr>Ausgangssituation Das aktuelle QIS-System</vt:lpstr>
      <vt:lpstr>Ausgangssituation Das aktuelle QIS-System</vt:lpstr>
      <vt:lpstr>Ausgangssituation Das aktuelle QIS-System</vt:lpstr>
      <vt:lpstr>Inhalt</vt:lpstr>
      <vt:lpstr>Inhalt</vt:lpstr>
      <vt:lpstr>PowerPoint-Präsentation</vt:lpstr>
      <vt:lpstr>PowerPoint-Präsentation</vt:lpstr>
      <vt:lpstr>Projektvorgehen Verstehen und Festlegen des Nutzungskontexts Analysemethode: Interview </vt:lpstr>
      <vt:lpstr>PowerPoint-Präsentation</vt:lpstr>
      <vt:lpstr>Projektvorgehen Verstehen und Festlegen des Nutzungskontexts Spezifizieren des Nutzungskontexts </vt:lpstr>
      <vt:lpstr>Projektvorgehen Verstehen und Festlegen des Nutzungskontexts Bsp.: Persona Prof. Marquina </vt:lpstr>
      <vt:lpstr>Inhalt</vt:lpstr>
      <vt:lpstr>Projektvorgehen Festlegen der Nutzungsanforderungen Auswertung der Ergebnisse der ersten Phase  </vt:lpstr>
      <vt:lpstr>Projektvorgehen Festlegen der Nutzungsanforderungen Auswertung der Ergebnisse =&gt; Spezifikation der Anforderungen</vt:lpstr>
      <vt:lpstr>Projektvorgehen Festlegen der Nutzungsanforderungen Priorisierung der Anforderungen</vt:lpstr>
      <vt:lpstr>Projektvorgehen Festlegen der Nutzungsanforderungen Priorisierung der Anforderungen: Beispiele</vt:lpstr>
      <vt:lpstr>Projektvorgehen Festlegen der Nutzungsanforderungen Priorisierung der Anforderungen: Akzeptanzkriterien</vt:lpstr>
      <vt:lpstr>Inhalt</vt:lpstr>
      <vt:lpstr>Projektvorgehen</vt:lpstr>
      <vt:lpstr>Projektvorgehen</vt:lpstr>
      <vt:lpstr>Projektvorgehen</vt:lpstr>
      <vt:lpstr>Inhalt</vt:lpstr>
      <vt:lpstr>Inhalt</vt:lpstr>
      <vt:lpstr>Ergebnisse Usability-Test Studenten</vt:lpstr>
      <vt:lpstr>Ergebnisse Usability-Test Studenten</vt:lpstr>
      <vt:lpstr>Ergebnisse Usability-Test Studenten</vt:lpstr>
      <vt:lpstr>Inhalt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Inhalt</vt:lpstr>
      <vt:lpstr>Ergebnisse Usability-Test Sekretariat</vt:lpstr>
      <vt:lpstr>Ergebnisse Usability-Test Sekretariat</vt:lpstr>
      <vt:lpstr>Inhalt</vt:lpstr>
      <vt:lpstr>Endprodukt</vt:lpstr>
    </vt:vector>
  </TitlesOfParts>
  <Manager/>
  <Company>OTH Regensburg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Heckner</dc:creator>
  <cp:keywords/>
  <dc:description/>
  <cp:lastModifiedBy>Cuong</cp:lastModifiedBy>
  <cp:revision>403</cp:revision>
  <dcterms:created xsi:type="dcterms:W3CDTF">2015-01-20T11:07:18Z</dcterms:created>
  <dcterms:modified xsi:type="dcterms:W3CDTF">2019-01-17T14:07:19Z</dcterms:modified>
  <cp:category/>
</cp:coreProperties>
</file>